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F370F43-1C26-4C07-B727-5408E274A28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95A49F3-3307-4505-8A24-4958AA337C3A}"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343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F370F43-1C26-4C07-B727-5408E274A28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2855877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F370F43-1C26-4C07-B727-5408E274A28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4095806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F370F43-1C26-4C07-B727-5408E274A28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4235697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F370F43-1C26-4C07-B727-5408E274A28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95A49F3-3307-4505-8A24-4958AA337C3A}"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6771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F370F43-1C26-4C07-B727-5408E274A281}" type="datetimeFigureOut">
              <a:rPr lang="ru-RU" smtClean="0"/>
              <a:t>17.11.2020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2091583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F370F43-1C26-4C07-B727-5408E274A281}" type="datetimeFigureOut">
              <a:rPr lang="ru-RU" smtClean="0"/>
              <a:t>17.11.2020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2245011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F370F43-1C26-4C07-B727-5408E274A281}" type="datetimeFigureOut">
              <a:rPr lang="ru-RU" smtClean="0"/>
              <a:t>17.11.2020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179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F370F43-1C26-4C07-B727-5408E274A281}" type="datetimeFigureOut">
              <a:rPr lang="ru-RU" smtClean="0"/>
              <a:t>17.11.2020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1813195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F370F43-1C26-4C07-B727-5408E274A281}" type="datetimeFigureOut">
              <a:rPr lang="ru-RU" smtClean="0"/>
              <a:t>17.11.2020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95A49F3-3307-4505-8A24-4958AA337C3A}" type="slidenum">
              <a:rPr lang="ru-RU" smtClean="0"/>
              <a:t>‹#›</a:t>
            </a:fld>
            <a:endParaRPr lang="ru-RU"/>
          </a:p>
        </p:txBody>
      </p:sp>
    </p:spTree>
    <p:extLst>
      <p:ext uri="{BB962C8B-B14F-4D97-AF65-F5344CB8AC3E}">
        <p14:creationId xmlns:p14="http://schemas.microsoft.com/office/powerpoint/2010/main" val="744914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F370F43-1C26-4C07-B727-5408E274A281}" type="datetimeFigureOut">
              <a:rPr lang="ru-RU" smtClean="0"/>
              <a:t>17.11.2020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95A49F3-3307-4505-8A24-4958AA337C3A}" type="slidenum">
              <a:rPr lang="ru-RU" smtClean="0"/>
              <a:t>‹#›</a:t>
            </a:fld>
            <a:endParaRPr lang="ru-RU"/>
          </a:p>
        </p:txBody>
      </p:sp>
    </p:spTree>
    <p:extLst>
      <p:ext uri="{BB962C8B-B14F-4D97-AF65-F5344CB8AC3E}">
        <p14:creationId xmlns:p14="http://schemas.microsoft.com/office/powerpoint/2010/main" val="2861145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F370F43-1C26-4C07-B727-5408E274A281}" type="datetimeFigureOut">
              <a:rPr lang="ru-RU" smtClean="0"/>
              <a:t>17.11.2020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95A49F3-3307-4505-8A24-4958AA337C3A}"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0798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4024" y="758952"/>
            <a:ext cx="11204812" cy="2775818"/>
          </a:xfrm>
        </p:spPr>
        <p:txBody>
          <a:bodyPr>
            <a:normAutofit/>
          </a:bodyPr>
          <a:lstStyle/>
          <a:p>
            <a:pPr algn="ctr"/>
            <a:r>
              <a:rPr lang="ru-RU" sz="4000" b="1" dirty="0">
                <a:latin typeface="Times New Roman" panose="02020603050405020304" pitchFamily="18" charset="0"/>
                <a:cs typeface="Times New Roman" panose="02020603050405020304" pitchFamily="18" charset="0"/>
              </a:rPr>
              <a:t>Закономерности и модели развития науки</a:t>
            </a:r>
            <a:br>
              <a:rPr lang="ru-RU" sz="4000" b="1" dirty="0">
                <a:latin typeface="Times New Roman" panose="02020603050405020304" pitchFamily="18" charset="0"/>
                <a:cs typeface="Times New Roman" panose="02020603050405020304" pitchFamily="18" charset="0"/>
              </a:rPr>
            </a:br>
            <a:r>
              <a:rPr lang="ru-RU" sz="4000" b="1" dirty="0">
                <a:latin typeface="Times New Roman" panose="02020603050405020304" pitchFamily="18" charset="0"/>
                <a:cs typeface="Times New Roman" panose="02020603050405020304" pitchFamily="18" charset="0"/>
              </a:rPr>
              <a:t>Теоретические модели развития науки </a:t>
            </a:r>
            <a:r>
              <a:rPr lang="ru-RU" sz="4000" b="1" dirty="0" smtClean="0">
                <a:latin typeface="Times New Roman" panose="02020603050405020304" pitchFamily="18" charset="0"/>
                <a:cs typeface="Times New Roman" panose="02020603050405020304" pitchFamily="18" charset="0"/>
              </a:rPr>
              <a:t/>
            </a:r>
            <a:br>
              <a:rPr lang="ru-RU" sz="4000" b="1" dirty="0" smtClean="0">
                <a:latin typeface="Times New Roman" panose="02020603050405020304" pitchFamily="18" charset="0"/>
                <a:cs typeface="Times New Roman" panose="02020603050405020304" pitchFamily="18" charset="0"/>
              </a:rPr>
            </a:br>
            <a:r>
              <a:rPr lang="ru-RU" sz="4000" b="1" dirty="0" smtClean="0">
                <a:latin typeface="Times New Roman" panose="02020603050405020304" pitchFamily="18" charset="0"/>
                <a:cs typeface="Times New Roman" panose="02020603050405020304" pitchFamily="18" charset="0"/>
              </a:rPr>
              <a:t>Т</a:t>
            </a:r>
            <a:r>
              <a:rPr lang="ru-RU" sz="4000" b="1" dirty="0">
                <a:latin typeface="Times New Roman" panose="02020603050405020304" pitchFamily="18" charset="0"/>
                <a:cs typeface="Times New Roman" panose="02020603050405020304" pitchFamily="18" charset="0"/>
              </a:rPr>
              <a:t>. Куна и </a:t>
            </a:r>
            <a:r>
              <a:rPr lang="ru-RU" sz="4000" b="1" dirty="0" err="1">
                <a:latin typeface="Times New Roman" panose="02020603050405020304" pitchFamily="18" charset="0"/>
                <a:cs typeface="Times New Roman" panose="02020603050405020304" pitchFamily="18" charset="0"/>
              </a:rPr>
              <a:t>И</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Локатоса</a:t>
            </a:r>
            <a:endParaRPr lang="ru-RU" sz="40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pPr algn="ctr"/>
            <a:r>
              <a:rPr lang="ru-RU" b="1" smtClean="0">
                <a:solidFill>
                  <a:schemeClr val="tx1"/>
                </a:solidFill>
                <a:latin typeface="Times New Roman" panose="02020603050405020304" pitchFamily="18" charset="0"/>
                <a:cs typeface="Times New Roman" panose="02020603050405020304" pitchFamily="18" charset="0"/>
              </a:rPr>
              <a:t>Лекция </a:t>
            </a:r>
            <a:r>
              <a:rPr lang="ru-RU" b="1" smtClean="0">
                <a:solidFill>
                  <a:schemeClr val="tx1"/>
                </a:solidFill>
                <a:latin typeface="Times New Roman" panose="02020603050405020304" pitchFamily="18" charset="0"/>
                <a:cs typeface="Times New Roman" panose="02020603050405020304" pitchFamily="18" charset="0"/>
              </a:rPr>
              <a:t>7</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412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5534"/>
            <a:ext cx="12192000" cy="3693319"/>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Список литературы:</a:t>
            </a:r>
          </a:p>
          <a:p>
            <a:pPr algn="ctr"/>
            <a:endParaRPr lang="ru-RU" b="1"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1. Концепции современного естествознания. Под ред. Лавриненко В.Н. и </a:t>
            </a:r>
            <a:r>
              <a:rPr lang="ru-RU" dirty="0" err="1" smtClean="0">
                <a:latin typeface="Times New Roman" panose="02020603050405020304" pitchFamily="18" charset="0"/>
                <a:cs typeface="Times New Roman" panose="02020603050405020304" pitchFamily="18" charset="0"/>
              </a:rPr>
              <a:t>Ратникова</a:t>
            </a:r>
            <a:r>
              <a:rPr lang="ru-RU" dirty="0" smtClean="0">
                <a:latin typeface="Times New Roman" panose="02020603050405020304" pitchFamily="18" charset="0"/>
                <a:cs typeface="Times New Roman" panose="02020603050405020304" pitchFamily="18" charset="0"/>
              </a:rPr>
              <a:t> В.П. М., 2004.</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2. Кун Т. Структура научных революций. М., 1975.</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3. </a:t>
            </a:r>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Н. Фальсификация и методология научно - исследовательских программ. М., 1995.</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4. Современная философия науки. М., 1996.</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5. Структура и развитие науки. М., 1978.</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6. Интернет ресурс </a:t>
            </a:r>
            <a:r>
              <a:rPr lang="ru-RU" dirty="0" err="1" smtClean="0">
                <a:latin typeface="Times New Roman" panose="02020603050405020304" pitchFamily="18" charset="0"/>
                <a:cs typeface="Times New Roman" panose="02020603050405020304" pitchFamily="18" charset="0"/>
              </a:rPr>
              <a:t>www</a:t>
            </a:r>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yandex</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slovari</a:t>
            </a:r>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ru</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1109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6839"/>
            <a:ext cx="12192000" cy="6463308"/>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Введение</a:t>
            </a:r>
          </a:p>
          <a:p>
            <a:pPr algn="just"/>
            <a:r>
              <a:rPr lang="ru-RU" dirty="0" smtClean="0">
                <a:latin typeface="Times New Roman" panose="02020603050405020304" pitchFamily="18" charset="0"/>
                <a:cs typeface="Times New Roman" panose="02020603050405020304" pitchFamily="18" charset="0"/>
              </a:rPr>
              <a:t>Наука-сфера человеческой деятельности, функцией которой является выработка и теоретическая систематизация объективных знаний о действительности; одна из форм общественного сознания. В ходе исторического развития наука превращается в производительную силу общества и важнейший социальный институт. Понятие "науки" включает в себя как деятельность по получению нового знания, так и результат этой деятельности - сумму полученных к данному моменту научных знаний, образующих в совокупности научную картину мира. Термин "наука" употребляется также для обозначения отдельных отраслей научного знания.</a:t>
            </a:r>
          </a:p>
          <a:p>
            <a:pPr algn="just"/>
            <a:r>
              <a:rPr lang="ru-RU" dirty="0" smtClean="0">
                <a:latin typeface="Times New Roman" panose="02020603050405020304" pitchFamily="18" charset="0"/>
                <a:cs typeface="Times New Roman" panose="02020603050405020304" pitchFamily="18" charset="0"/>
              </a:rPr>
              <a:t>Непосредственные цели науки - описание, объяснение и предсказание процессов и явлений действительности, составляющих предмет её изучения на основе открываемых ею законов, то есть в широком смысле - теоретическое отражение действительности.</a:t>
            </a:r>
          </a:p>
          <a:p>
            <a:pPr algn="just"/>
            <a:r>
              <a:rPr lang="ru-RU" dirty="0" smtClean="0">
                <a:latin typeface="Times New Roman" panose="02020603050405020304" pitchFamily="18" charset="0"/>
                <a:cs typeface="Times New Roman" panose="02020603050405020304" pitchFamily="18" charset="0"/>
              </a:rPr>
              <a:t>До XX в. считалось, что наука развивается плавно, постепенно, эволюционно: год за годом накапливаются новые факты, делаются научные открытия, приумножаются теории, в результате чего люди узнают о природе все больше и больше. Рост научного знания, по этим представлениям, можно условно сравнить с постепенным подъемом уровня жидкости в сосуде.</a:t>
            </a:r>
          </a:p>
          <a:p>
            <a:pPr algn="just"/>
            <a:r>
              <a:rPr lang="ru-RU" dirty="0" smtClean="0">
                <a:latin typeface="Times New Roman" panose="02020603050405020304" pitchFamily="18" charset="0"/>
                <a:cs typeface="Times New Roman" panose="02020603050405020304" pitchFamily="18" charset="0"/>
              </a:rPr>
              <a:t>В XX в. представление радикально изменилось: теперь считается, что в развитии науки есть не только эволюция, которая выражается в постепенности, плавности и последовательности, но и революции, т.е. кризисы, обвалы, скачки, перестройки.</a:t>
            </a:r>
          </a:p>
          <a:p>
            <a:pPr algn="just"/>
            <a:r>
              <a:rPr lang="ru-RU" dirty="0" smtClean="0">
                <a:latin typeface="Times New Roman" panose="02020603050405020304" pitchFamily="18" charset="0"/>
                <a:cs typeface="Times New Roman" panose="02020603050405020304" pitchFamily="18" charset="0"/>
              </a:rPr>
              <a:t>В настоящее время существует множество общих моделей развития науки:</a:t>
            </a:r>
          </a:p>
          <a:p>
            <a:pPr algn="just"/>
            <a:r>
              <a:rPr lang="ru-RU" i="1" dirty="0" smtClean="0">
                <a:latin typeface="Times New Roman" panose="02020603050405020304" pitchFamily="18" charset="0"/>
                <a:cs typeface="Times New Roman" panose="02020603050405020304" pitchFamily="18" charset="0"/>
              </a:rPr>
              <a:t>кумулятивная;</a:t>
            </a:r>
          </a:p>
          <a:p>
            <a:pPr algn="just"/>
            <a:r>
              <a:rPr lang="ru-RU" i="1" dirty="0" smtClean="0">
                <a:latin typeface="Times New Roman" panose="02020603050405020304" pitchFamily="18" charset="0"/>
                <a:cs typeface="Times New Roman" panose="02020603050405020304" pitchFamily="18" charset="0"/>
              </a:rPr>
              <a:t>логический позитивизм;</a:t>
            </a:r>
          </a:p>
          <a:p>
            <a:pPr algn="just"/>
            <a:r>
              <a:rPr lang="ru-RU" i="1" dirty="0" err="1" smtClean="0">
                <a:latin typeface="Times New Roman" panose="02020603050405020304" pitchFamily="18" charset="0"/>
                <a:cs typeface="Times New Roman" panose="02020603050405020304" pitchFamily="18" charset="0"/>
              </a:rPr>
              <a:t>фальсификационизм</a:t>
            </a:r>
            <a:r>
              <a:rPr lang="ru-RU" i="1" dirty="0" smtClean="0">
                <a:latin typeface="Times New Roman" panose="02020603050405020304" pitchFamily="18" charset="0"/>
                <a:cs typeface="Times New Roman" panose="02020603050405020304" pitchFamily="18" charset="0"/>
              </a:rPr>
              <a:t>;</a:t>
            </a:r>
          </a:p>
          <a:p>
            <a:pPr algn="just"/>
            <a:r>
              <a:rPr lang="ru-RU" i="1" dirty="0" smtClean="0">
                <a:latin typeface="Times New Roman" panose="02020603050405020304" pitchFamily="18" charset="0"/>
                <a:cs typeface="Times New Roman" panose="02020603050405020304" pitchFamily="18" charset="0"/>
              </a:rPr>
              <a:t>эпистемологический анархизм</a:t>
            </a:r>
          </a:p>
          <a:p>
            <a:pPr algn="just"/>
            <a:r>
              <a:rPr lang="ru-RU" dirty="0" smtClean="0">
                <a:latin typeface="Times New Roman" panose="02020603050405020304" pitchFamily="18" charset="0"/>
                <a:cs typeface="Times New Roman" panose="02020603050405020304" pitchFamily="18" charset="0"/>
              </a:rPr>
              <a:t>Наибольшую известность приобрели в XX в. модель американского ученого Томаса Куна (история науки как развитие через научные революции (теория парадигм)) и модель британского ученого </a:t>
            </a:r>
            <a:r>
              <a:rPr lang="ru-RU" dirty="0" err="1" smtClean="0">
                <a:latin typeface="Times New Roman" panose="02020603050405020304" pitchFamily="18" charset="0"/>
                <a:cs typeface="Times New Roman" panose="02020603050405020304" pitchFamily="18" charset="0"/>
              </a:rPr>
              <a:t>Имре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Лакатоса</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325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632311"/>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Кумулятивная модель</a:t>
            </a:r>
          </a:p>
          <a:p>
            <a:pPr algn="just"/>
            <a:r>
              <a:rPr lang="ru-RU" dirty="0" smtClean="0">
                <a:latin typeface="Times New Roman" panose="02020603050405020304" pitchFamily="18" charset="0"/>
                <a:cs typeface="Times New Roman" panose="02020603050405020304" pitchFamily="18" charset="0"/>
              </a:rPr>
              <a:t>Долгое время господствующей моделью развития научного знания была кумулятивная. Объективной основой для возникновения </a:t>
            </a:r>
            <a:r>
              <a:rPr lang="ru-RU" dirty="0" err="1" smtClean="0">
                <a:latin typeface="Times New Roman" panose="02020603050405020304" pitchFamily="18" charset="0"/>
                <a:cs typeface="Times New Roman" panose="02020603050405020304" pitchFamily="18" charset="0"/>
              </a:rPr>
              <a:t>кумулятивистской</a:t>
            </a:r>
            <a:r>
              <a:rPr lang="ru-RU" dirty="0" smtClean="0">
                <a:latin typeface="Times New Roman" panose="02020603050405020304" pitchFamily="18" charset="0"/>
                <a:cs typeface="Times New Roman" panose="02020603050405020304" pitchFamily="18" charset="0"/>
              </a:rPr>
              <a:t> модели развития науки стал факт накопления знаний в процессе научной деятельности. Основные положения этой модели можно сформулировать следующим образом. Каждый последующий шаг в науке можно сделать, лишь опираясь на предыдущие достижения. При этом новое знание всегда совершеннее старого, оно более адекватно воспроизводит действительность, поэтому все предыдущее развитие науки можно рассматривать как предысторию. Значение имеют только те элементы научного знания, которые соответствуют современным научным теориям. Идеи и принципы, от которых современная наука отказалась, являются ошибочными и представляют собой заблуждения, уход в сторону от основного пути ее развития.</a:t>
            </a:r>
          </a:p>
          <a:p>
            <a:pPr algn="just"/>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Логический позитивизм</a:t>
            </a:r>
          </a:p>
          <a:p>
            <a:pPr algn="just"/>
            <a:r>
              <a:rPr lang="ru-RU" dirty="0" smtClean="0">
                <a:latin typeface="Times New Roman" panose="02020603050405020304" pitchFamily="18" charset="0"/>
                <a:cs typeface="Times New Roman" panose="02020603050405020304" pitchFamily="18" charset="0"/>
              </a:rPr>
              <a:t>Если наблюдение подтверждает предложение, то это предложение (в частности, теория) научно, и мы имеем позитивное знание. Это, между прочим, означает, что утверждение, сделанное </a:t>
            </a:r>
            <a:r>
              <a:rPr lang="ru-RU" dirty="0" err="1" smtClean="0">
                <a:latin typeface="Times New Roman" panose="02020603050405020304" pitchFamily="18" charset="0"/>
                <a:cs typeface="Times New Roman" panose="02020603050405020304" pitchFamily="18" charset="0"/>
              </a:rPr>
              <a:t>Витгенштейном</a:t>
            </a:r>
            <a:r>
              <a:rPr lang="ru-RU" dirty="0" smtClean="0">
                <a:latin typeface="Times New Roman" panose="02020603050405020304" pitchFamily="18" charset="0"/>
                <a:cs typeface="Times New Roman" panose="02020603050405020304" pitchFamily="18" charset="0"/>
              </a:rPr>
              <a:t> о том, что «структура предложения совпадает со структурой опыта» предполагает теоретическое исследование, основанное на логике. Однако ценно, позитивно будет только то, что будет непосредственно наблюдаться. Поэтому соответствующее философское течение называется логическим позитивизмом. Следует отметить, что позиция логического позитивизма неуязвима, поскольку результаты любого опыта мы воспринимаем чувственно, а связываем их между собой логически. Поэтому она кажется правильной и сохраняет привлекательность и в наше </a:t>
            </a:r>
            <a:r>
              <a:rPr lang="ru-RU" dirty="0" err="1" smtClean="0">
                <a:latin typeface="Times New Roman" panose="02020603050405020304" pitchFamily="18" charset="0"/>
                <a:cs typeface="Times New Roman" panose="02020603050405020304" pitchFamily="18" charset="0"/>
              </a:rPr>
              <a:t>время.Методом</a:t>
            </a:r>
            <a:r>
              <a:rPr lang="ru-RU" dirty="0" smtClean="0">
                <a:latin typeface="Times New Roman" panose="02020603050405020304" pitchFamily="18" charset="0"/>
                <a:cs typeface="Times New Roman" panose="02020603050405020304" pitchFamily="18" charset="0"/>
              </a:rPr>
              <a:t> науки в логическом позитивизме является индукция, т.е. отдельные наблюдаемые факты обобщаются в виде предложения. Дедуктивной же составляющей, т.е. предсказанию на основе теории, в научности отказывается. Логический позитивизм носит сугубо эмпирический характер.</a:t>
            </a:r>
          </a:p>
        </p:txBody>
      </p:sp>
    </p:spTree>
    <p:extLst>
      <p:ext uri="{BB962C8B-B14F-4D97-AF65-F5344CB8AC3E}">
        <p14:creationId xmlns:p14="http://schemas.microsoft.com/office/powerpoint/2010/main" val="831981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909310"/>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Фальсификационизм</a:t>
            </a:r>
          </a:p>
          <a:p>
            <a:pPr algn="just"/>
            <a:r>
              <a:rPr lang="ru-RU" dirty="0" smtClean="0">
                <a:latin typeface="Times New Roman" panose="02020603050405020304" pitchFamily="18" charset="0"/>
                <a:cs typeface="Times New Roman" panose="02020603050405020304" pitchFamily="18" charset="0"/>
              </a:rPr>
              <a:t>Цель и задача науки - отбросить ложь, метод науки есть метод проб и ошибок, а критерием демаркации в отношении теории является ее </a:t>
            </a:r>
            <a:r>
              <a:rPr lang="ru-RU" dirty="0" err="1" smtClean="0">
                <a:latin typeface="Times New Roman" panose="02020603050405020304" pitchFamily="18" charset="0"/>
                <a:cs typeface="Times New Roman" panose="02020603050405020304" pitchFamily="18" charset="0"/>
              </a:rPr>
              <a:t>фальсифицируемость</a:t>
            </a:r>
            <a:r>
              <a:rPr lang="ru-RU" dirty="0" smtClean="0">
                <a:latin typeface="Times New Roman" panose="02020603050405020304" pitchFamily="18" charset="0"/>
                <a:cs typeface="Times New Roman" panose="02020603050405020304" pitchFamily="18" charset="0"/>
              </a:rPr>
              <a:t>, т.е., чтобы теория была научной, она должна предусматривать такой опыт, результат которого мог бы ее опровергнуть. Любопытно мнение Поппера: «Опровержение теории часто рассматривается как неудача ученого или созданной им научной теории. Но это - </a:t>
            </a:r>
            <a:r>
              <a:rPr lang="ru-RU" dirty="0" err="1" smtClean="0">
                <a:latin typeface="Times New Roman" panose="02020603050405020304" pitchFamily="18" charset="0"/>
                <a:cs typeface="Times New Roman" panose="02020603050405020304" pitchFamily="18" charset="0"/>
              </a:rPr>
              <a:t>индуктивистский</a:t>
            </a:r>
            <a:r>
              <a:rPr lang="ru-RU" dirty="0" smtClean="0">
                <a:latin typeface="Times New Roman" panose="02020603050405020304" pitchFamily="18" charset="0"/>
                <a:cs typeface="Times New Roman" panose="02020603050405020304" pitchFamily="18" charset="0"/>
              </a:rPr>
              <a:t> предрассудок. Опровержение - не только успех того, кто опроверг, но и того, кто создал теорию и предложил тем самым опровергающий эксперимент». По Попперу выходит, что ученый только и должен стремиться опровергнуть существующую теорию. Недостатком является, конечно, метод проб и ошибок, который признается единственно научным. Ограниченность его, пожалуй, очевидна.</a:t>
            </a:r>
          </a:p>
          <a:p>
            <a:pPr algn="just"/>
            <a:r>
              <a:rPr lang="ru-RU" b="1" dirty="0" smtClean="0">
                <a:latin typeface="Times New Roman" panose="02020603050405020304" pitchFamily="18" charset="0"/>
                <a:cs typeface="Times New Roman" panose="02020603050405020304" pitchFamily="18" charset="0"/>
              </a:rPr>
              <a:t>Эпистемологический анархизм</a:t>
            </a:r>
          </a:p>
          <a:p>
            <a:pPr algn="just"/>
            <a:r>
              <a:rPr lang="ru-RU" dirty="0" smtClean="0">
                <a:latin typeface="Times New Roman" panose="02020603050405020304" pitchFamily="18" charset="0"/>
                <a:cs typeface="Times New Roman" panose="02020603050405020304" pitchFamily="18" charset="0"/>
              </a:rPr>
              <a:t>Никакую теорию нельзя опровергнуть с помощью фактов, утверждает П. </a:t>
            </a:r>
            <a:r>
              <a:rPr lang="ru-RU" dirty="0" err="1" smtClean="0">
                <a:latin typeface="Times New Roman" panose="02020603050405020304" pitchFamily="18" charset="0"/>
                <a:cs typeface="Times New Roman" panose="02020603050405020304" pitchFamily="18" charset="0"/>
              </a:rPr>
              <a:t>Фейерабенд</a:t>
            </a:r>
            <a:r>
              <a:rPr lang="ru-RU" dirty="0" smtClean="0">
                <a:latin typeface="Times New Roman" panose="02020603050405020304" pitchFamily="18" charset="0"/>
                <a:cs typeface="Times New Roman" panose="02020603050405020304" pitchFamily="18" charset="0"/>
              </a:rPr>
              <a:t>. Всегда возможны ошибки, неточности, для корректировки теории возможно введение дополнительных гипотез. Теорию можно опровергнуть только с помощью новой теории. </a:t>
            </a:r>
            <a:r>
              <a:rPr lang="ru-RU" dirty="0" err="1" smtClean="0">
                <a:latin typeface="Times New Roman" panose="02020603050405020304" pitchFamily="18" charset="0"/>
                <a:cs typeface="Times New Roman" panose="02020603050405020304" pitchFamily="18" charset="0"/>
              </a:rPr>
              <a:t>Фейерабенд</a:t>
            </a:r>
            <a:r>
              <a:rPr lang="ru-RU" dirty="0" smtClean="0">
                <a:latin typeface="Times New Roman" panose="02020603050405020304" pitchFamily="18" charset="0"/>
                <a:cs typeface="Times New Roman" panose="02020603050405020304" pitchFamily="18" charset="0"/>
              </a:rPr>
              <a:t> подчеркивает, что не существует абсолютного языка наблюдений, автономного по отношению к различным теориям, он определяется соглашением, подразумеваемым той или иной теорией. Таким образом, у сменяющих друг друга теорий нет общего эмпирического языка, и терминология эксперимента привязана к теории, а не к самому опыту.</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Ясного критерия демаркации не выдвигается, за исключением требования логической непротиворечивости. Подтверждающие факты не обязательны. Само понятие истины упраздняется, и отражение истины целью науки не является. В рассмотрение включен субъект научной деятельности - ученый, научная школа, сообщество. Таким образом, в рамках эпистемологического анархизма личность человека обретает ценность и в ранее «запретных для ее влияния» естественных науках.</a:t>
            </a:r>
          </a:p>
        </p:txBody>
      </p:sp>
    </p:spTree>
    <p:extLst>
      <p:ext uri="{BB962C8B-B14F-4D97-AF65-F5344CB8AC3E}">
        <p14:creationId xmlns:p14="http://schemas.microsoft.com/office/powerpoint/2010/main" val="225075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Анализ взглядов Т. Куна на проблему революции в науке</a:t>
            </a:r>
          </a:p>
          <a:p>
            <a:pPr algn="just"/>
            <a:r>
              <a:rPr lang="ru-RU" dirty="0" smtClean="0">
                <a:latin typeface="Times New Roman" panose="02020603050405020304" pitchFamily="18" charset="0"/>
                <a:cs typeface="Times New Roman" panose="02020603050405020304" pitchFamily="18" charset="0"/>
              </a:rPr>
              <a:t>В начале 60-х годов XX в. американский ученый Т. Кун выдвинул концепцию, описав ее в своей книге «Структура научных революций». Он ввёл в методологию принципиально новое понятие – «парадигма». Буквальный смысл этого слова – образец (примерами парадигм являются геоцентрическая система мира Птолемея, теория эволюции Дарвина, теория атома Бора и т.п. ). По мысли Т. Куна, развитие науки есть революционный процесс смены парадигм или дисциплинарных матриц. Т. </a:t>
            </a:r>
            <a:r>
              <a:rPr lang="ru-RU" dirty="0" err="1" smtClean="0">
                <a:latin typeface="Times New Roman" panose="02020603050405020304" pitchFamily="18" charset="0"/>
                <a:cs typeface="Times New Roman" panose="02020603050405020304" pitchFamily="18" charset="0"/>
              </a:rPr>
              <a:t>Kyн</a:t>
            </a:r>
            <a:r>
              <a:rPr lang="ru-RU" dirty="0" smtClean="0">
                <a:latin typeface="Times New Roman" panose="02020603050405020304" pitchFamily="18" charset="0"/>
                <a:cs typeface="Times New Roman" panose="02020603050405020304" pitchFamily="18" charset="0"/>
              </a:rPr>
              <a:t> выделяет два этапа развития науки — период нормальной науки и период кризиса. Нормальная наука— это развитие научного знания в рамках определенной парадигмы. На этом этапе происходит накопление эмпирических данных, которые находят приемлемую интерпретацию с помощью привычных средств. Постепенно у представителей научного сообщества накапливаются сомнения в ясности и адекватности методов, теоретических положений и принципов поскольку появляются все новые эмпирические данные которые не поддаются объяснению. Более того, выясняются такие факты, которые напрямую противоречат устоявшимся научным положениям. Для их объяснения начинают создаваться новые методики, которые позволяют лучше объяснить известные факты и предсказать новые. В результате научное сообщество отказывается от прежней парадигмы и формирует новую. Момент смены парадигм Т. Кун называет кризисом в науке. Выбор в пользу новой парадигмы осуществляется как на рациональных, так и на нерациональных основаниях. Большая часть членов научного сообщества должна верить, что новая парадигма предлагает лучшие средства решения научных задач. Однако эта вера, по мнению Т. Куна, все же опирается на рациональные основания, заложенные в логике развития самого научного знания.</a:t>
            </a:r>
          </a:p>
          <a:p>
            <a:pPr algn="just"/>
            <a:r>
              <a:rPr lang="ru-RU" dirty="0" smtClean="0">
                <a:latin typeface="Times New Roman" panose="02020603050405020304" pitchFamily="18" charset="0"/>
                <a:cs typeface="Times New Roman" panose="02020603050405020304" pitchFamily="18" charset="0"/>
              </a:rPr>
              <a:t>Использование понятия парадигмы означает вовлечение исторического подхода в обсуждение того, что считать научной концепцией. Истина теперь вообще отказывается в существовании, поскольку время идет, и парадигмы меняются. Принятая в данное время парадигма очерчивает круг проблем, имеющих смысл и решение. Все, что не попадает в этот круг, не заслуживает рассмотрения. Кроме того, парадигма устанавливает допустимые методы решения этих проблем. Таким образом, на каждом историческом этапе существует так называемая «нормальная» наука, та, что действует в рамках парадигмы.</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2822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 словам Т. Куна, парадигму составляют «…признанные всеми научные достижения, которые в течение определённого времени дают модель постановки проблем и их решений научному сообществу». Признанная научным сообществом, парадигма на долгие годы определяет круг проблем, привлекающих внимание учёных, является как бы официальным подтверждением подлинной «научности» их знаний.</a:t>
            </a:r>
          </a:p>
          <a:p>
            <a:pPr algn="just"/>
            <a:r>
              <a:rPr lang="ru-RU" dirty="0" smtClean="0">
                <a:latin typeface="Times New Roman" panose="02020603050405020304" pitchFamily="18" charset="0"/>
                <a:cs typeface="Times New Roman" panose="02020603050405020304" pitchFamily="18" charset="0"/>
              </a:rPr>
              <a:t>Динамика науки была представлена Куном следующим образом: Старая парадигма - нормальная стадия развития науки - революция в науке - новая парадигма.</a:t>
            </a:r>
          </a:p>
          <a:p>
            <a:pPr algn="just"/>
            <a:r>
              <a:rPr lang="ru-RU" dirty="0" smtClean="0">
                <a:latin typeface="Times New Roman" panose="02020603050405020304" pitchFamily="18" charset="0"/>
                <a:cs typeface="Times New Roman" panose="02020603050405020304" pitchFamily="18" charset="0"/>
              </a:rPr>
              <a:t>В «Структуре научных революций» Кун взглянул на развитие науки как на смену в первую очередь «психологических парадигм», взглядов на научную проблему, порождающих новые гипотезы и теории. Концепция в целом не дала ответа на многие вопросы, но она решительно порвала с рядом старых традиций и по-новому осветила назревшие проблемы в анализе науки. Смелость и новаторство работы, которую саму по себе можно назвать «сдвигом парадигмы», обусловили её популярность и породили многочисленные споры.</a:t>
            </a:r>
          </a:p>
          <a:p>
            <a:pPr algn="just"/>
            <a:r>
              <a:rPr lang="ru-RU" dirty="0" smtClean="0">
                <a:latin typeface="Times New Roman" panose="02020603050405020304" pitchFamily="18" charset="0"/>
                <a:cs typeface="Times New Roman" panose="02020603050405020304" pitchFamily="18" charset="0"/>
              </a:rPr>
              <a:t>Согласно Куну, научная революция происходит тогда, когда учёные обнаруживают аномалии, которые невозможно объяснить при помощи универсально принятой парадигмы, в рамках которой до этого момента происходил научный прогресс. С точки зрения Куна, парадигму следует рассматривать не просто в качестве текущей теории, но в качестве целого мировоззрения, в котором она существует вместе со всеми выводами, совершаемыми благодаря ей.</a:t>
            </a:r>
          </a:p>
          <a:p>
            <a:pPr algn="just"/>
            <a:r>
              <a:rPr lang="ru-RU" dirty="0" smtClean="0">
                <a:latin typeface="Times New Roman" panose="02020603050405020304" pitchFamily="18" charset="0"/>
                <a:cs typeface="Times New Roman" panose="02020603050405020304" pitchFamily="18" charset="0"/>
              </a:rPr>
              <a:t>Конфликт парадигм, возникающий в периоды научных революций, - это, прежде всего, конфликт разных систем ценностей, разных способов решения задач-головоломок, разных способов измерения и наблюдения явлений, разных практик, а не только разных картин мира.</a:t>
            </a:r>
          </a:p>
          <a:p>
            <a:pPr algn="just"/>
            <a:r>
              <a:rPr lang="ru-RU" dirty="0" smtClean="0">
                <a:latin typeface="Times New Roman" panose="02020603050405020304" pitchFamily="18" charset="0"/>
                <a:cs typeface="Times New Roman" panose="02020603050405020304" pitchFamily="18" charset="0"/>
              </a:rPr>
              <a:t>Когда накапливается достаточно данных о значимых аномалиях, противоречащих текущей парадигме, согласно теории научных революций, научная дисциплина переживает кризис. В течение этого кризиса испытываются новые идеи, которые, возможно, до этого не принимались во внимание или даже были отметены. В конце концов, формируется новая парадигма, которая приобретает собственных сторонников, и начинается интеллектуальная «битва» между сторонниками новой парадигмы и сторонниками старой.</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004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Когда научная дисциплина меняет одну парадигму на другую, по терминологии Куна, это называется «научной революцией» или «сдвигом парадигмы».</a:t>
            </a:r>
          </a:p>
          <a:p>
            <a:pPr algn="just"/>
            <a:r>
              <a:rPr lang="ru-RU" dirty="0" smtClean="0">
                <a:latin typeface="Times New Roman" panose="02020603050405020304" pitchFamily="18" charset="0"/>
                <a:cs typeface="Times New Roman" panose="02020603050405020304" pitchFamily="18" charset="0"/>
              </a:rPr>
              <a:t>Есть ряд классических примеров для теории Куна о смене парадигм в науке. Наиболее распространённая критика Куна со стороны историков науки состоит в утверждении, что наблюдение чистой смены парадигм можно рассматривать только на весьма абстрактном срезе истории любого теоретического изменения. Согласно данным критическим замечаниям, если взглянуть на всё в деталях, становится очень трудно определить момент смены парадигм, если не исследовать лишь педагогические материалы (такие, как учебники, изучая которые Кун и разрабатывал свою теорию).</a:t>
            </a:r>
          </a:p>
          <a:p>
            <a:pPr algn="just"/>
            <a:r>
              <a:rPr lang="ru-RU" dirty="0" smtClean="0">
                <a:latin typeface="Times New Roman" panose="02020603050405020304" pitchFamily="18" charset="0"/>
                <a:cs typeface="Times New Roman" panose="02020603050405020304" pitchFamily="18" charset="0"/>
              </a:rPr>
              <a:t>Парадигма обладает двумя свойствами: 1) она принята научным сообществом как основа для дальнейшей работы; 2) она открывает простор для исследований. Парадигма – это начало всякой науки, она обеспечивает возможность целенаправленного отбора фактов и их  интерпретации.</a:t>
            </a:r>
          </a:p>
          <a:p>
            <a:pPr algn="just"/>
            <a:r>
              <a:rPr lang="ru-RU" dirty="0" smtClean="0">
                <a:latin typeface="Times New Roman" panose="02020603050405020304" pitchFamily="18" charset="0"/>
                <a:cs typeface="Times New Roman" panose="02020603050405020304" pitchFamily="18" charset="0"/>
              </a:rPr>
              <a:t>Идеи Н. </a:t>
            </a:r>
            <a:r>
              <a:rPr lang="ru-RU" dirty="0" err="1" smtClean="0">
                <a:latin typeface="Times New Roman" panose="02020603050405020304" pitchFamily="18" charset="0"/>
                <a:cs typeface="Times New Roman" panose="02020603050405020304" pitchFamily="18" charset="0"/>
              </a:rPr>
              <a:t>Лакатоса</a:t>
            </a:r>
            <a:r>
              <a:rPr lang="ru-RU" dirty="0" smtClean="0">
                <a:latin typeface="Times New Roman" panose="02020603050405020304" pitchFamily="18" charset="0"/>
                <a:cs typeface="Times New Roman" panose="02020603050405020304" pitchFamily="18" charset="0"/>
              </a:rPr>
              <a:t> на закономерности развития науки</a:t>
            </a:r>
          </a:p>
          <a:p>
            <a:pPr algn="just"/>
            <a:r>
              <a:rPr lang="ru-RU" dirty="0" smtClean="0">
                <a:latin typeface="Times New Roman" panose="02020603050405020304" pitchFamily="18" charset="0"/>
                <a:cs typeface="Times New Roman" panose="02020603050405020304" pitchFamily="18" charset="0"/>
              </a:rPr>
              <a:t>По мнению И. </a:t>
            </a:r>
            <a:r>
              <a:rPr lang="ru-RU" dirty="0" err="1" smtClean="0">
                <a:latin typeface="Times New Roman" panose="02020603050405020304" pitchFamily="18" charset="0"/>
                <a:cs typeface="Times New Roman" panose="02020603050405020304" pitchFamily="18" charset="0"/>
              </a:rPr>
              <a:t>Лакатоса</a:t>
            </a:r>
            <a:r>
              <a:rPr lang="ru-RU" dirty="0" smtClean="0">
                <a:latin typeface="Times New Roman" panose="02020603050405020304" pitchFamily="18" charset="0"/>
                <a:cs typeface="Times New Roman" panose="02020603050405020304" pitchFamily="18" charset="0"/>
              </a:rPr>
              <a:t>, историю развития науки пол­ностью описывает схема борьбы конкурирующих исследо­вательских программ, И. </a:t>
            </a:r>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различает внутреннюю и внешнюю историю науки. Внутренняя история науки представляет собой смену идей и методологий, движение которых и составляет собственно содержание науки. Внешняя история науки — те факторы научного исследования, которые связаны с отдельными личностями и формами организации науки, т.е. не столько со знанием, сколько с де­ятельностью ученых. Внешняя история науки имеет второ­степенное значение; рассматривая процесс развития науки, считает И. </a:t>
            </a:r>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следует апеллировать к внутренней ло­гике развития научного знания.</a:t>
            </a:r>
          </a:p>
          <a:p>
            <a:pPr algn="just"/>
            <a:r>
              <a:rPr lang="ru-RU" dirty="0" smtClean="0">
                <a:latin typeface="Times New Roman" panose="02020603050405020304" pitchFamily="18" charset="0"/>
                <a:cs typeface="Times New Roman" panose="02020603050405020304" pitchFamily="18" charset="0"/>
              </a:rPr>
              <a:t>Концепция научно-исследовательских программ, предложенная И. </a:t>
            </a:r>
            <a:r>
              <a:rPr lang="ru-RU" dirty="0" err="1" smtClean="0">
                <a:latin typeface="Times New Roman" panose="02020603050405020304" pitchFamily="18" charset="0"/>
                <a:cs typeface="Times New Roman" panose="02020603050405020304" pitchFamily="18" charset="0"/>
              </a:rPr>
              <a:t>Лакатосом</a:t>
            </a:r>
            <a:r>
              <a:rPr lang="ru-RU" dirty="0" smtClean="0">
                <a:latin typeface="Times New Roman" panose="02020603050405020304" pitchFamily="18" charset="0"/>
                <a:cs typeface="Times New Roman" panose="02020603050405020304" pitchFamily="18" charset="0"/>
              </a:rPr>
              <a:t>, возникла как попытка установления таких механизмов и структур в динамике науки, которые адекватно описывали бы и период "нормальной науки", и механизм смены парадигм в науке. </a:t>
            </a:r>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считает, что выбор научным сообществом одной из многих конкурирующих исследовательских программ может и должен осуществляться рационально, то есть на основе чётких, рациональных критериев.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2176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 </a:t>
            </a:r>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выделяет два этапа развития научно-исследовательской программы — прогресс и регресс, граница этих стадий— «пункт насыщения». Научное сообщество всякий раз совершает выбор в пользу более прогрессивной, </a:t>
            </a:r>
            <a:r>
              <a:rPr lang="ru-RU" dirty="0" err="1" smtClean="0">
                <a:latin typeface="Times New Roman" panose="02020603050405020304" pitchFamily="18" charset="0"/>
                <a:cs typeface="Times New Roman" panose="02020603050405020304" pitchFamily="18" charset="0"/>
              </a:rPr>
              <a:t>эвристичной</a:t>
            </a:r>
            <a:r>
              <a:rPr lang="ru-RU" dirty="0" smtClean="0">
                <a:latin typeface="Times New Roman" panose="02020603050405020304" pitchFamily="18" charset="0"/>
                <a:cs typeface="Times New Roman" panose="02020603050405020304" pitchFamily="18" charset="0"/>
              </a:rPr>
              <a:t> исследовательской программы, которая не просто задним числом объясняет, но позволяет предсказывать ранее неизвестные факты. Более </a:t>
            </a:r>
            <a:r>
              <a:rPr lang="ru-RU" dirty="0" err="1" smtClean="0">
                <a:latin typeface="Times New Roman" panose="02020603050405020304" pitchFamily="18" charset="0"/>
                <a:cs typeface="Times New Roman" panose="02020603050405020304" pitchFamily="18" charset="0"/>
              </a:rPr>
              <a:t>эвристичная</a:t>
            </a:r>
            <a:r>
              <a:rPr lang="ru-RU" dirty="0" smtClean="0">
                <a:latin typeface="Times New Roman" panose="02020603050405020304" pitchFamily="18" charset="0"/>
                <a:cs typeface="Times New Roman" panose="02020603050405020304" pitchFamily="18" charset="0"/>
              </a:rPr>
              <a:t> научно-исследовательская программа постепенно вытесняем предыдущую, и со временем ее разделяет все научное сообщество. Процесс смены научно-исследовательских программ называется научной революцией.</a:t>
            </a:r>
          </a:p>
          <a:p>
            <a:pPr algn="just"/>
            <a:r>
              <a:rPr lang="ru-RU" dirty="0" smtClean="0">
                <a:latin typeface="Times New Roman" panose="02020603050405020304" pitchFamily="18" charset="0"/>
                <a:cs typeface="Times New Roman" panose="02020603050405020304" pitchFamily="18" charset="0"/>
              </a:rPr>
              <a:t>Исторически непрерывное развитие науки представляет собой конкуренцию научно-исследовательских программ, которые имеют следующую структуру:</a:t>
            </a:r>
          </a:p>
          <a:p>
            <a:pPr algn="just"/>
            <a:r>
              <a:rPr lang="ru-RU" dirty="0" smtClean="0">
                <a:latin typeface="Times New Roman" panose="02020603050405020304" pitchFamily="18" charset="0"/>
                <a:cs typeface="Times New Roman" panose="02020603050405020304" pitchFamily="18" charset="0"/>
              </a:rPr>
              <a:t>«Жёсткое ядро», в которое входят </a:t>
            </a:r>
            <a:r>
              <a:rPr lang="ru-RU" dirty="0" err="1" smtClean="0">
                <a:latin typeface="Times New Roman" panose="02020603050405020304" pitchFamily="18" charset="0"/>
                <a:cs typeface="Times New Roman" panose="02020603050405020304" pitchFamily="18" charset="0"/>
              </a:rPr>
              <a:t>неопровергаемые</a:t>
            </a:r>
            <a:r>
              <a:rPr lang="ru-RU" dirty="0" smtClean="0">
                <a:latin typeface="Times New Roman" panose="02020603050405020304" pitchFamily="18" charset="0"/>
                <a:cs typeface="Times New Roman" panose="02020603050405020304" pitchFamily="18" charset="0"/>
              </a:rPr>
              <a:t> для сторонников программы, фундаментальные положения (</a:t>
            </a:r>
            <a:r>
              <a:rPr lang="ru-RU" dirty="0" err="1" smtClean="0">
                <a:latin typeface="Times New Roman" panose="02020603050405020304" pitchFamily="18" charset="0"/>
                <a:cs typeface="Times New Roman" panose="02020603050405020304" pitchFamily="18" charset="0"/>
              </a:rPr>
              <a:t>нефальсифицируемые</a:t>
            </a:r>
            <a:r>
              <a:rPr lang="ru-RU" dirty="0" smtClean="0">
                <a:latin typeface="Times New Roman" panose="02020603050405020304" pitchFamily="18" charset="0"/>
                <a:cs typeface="Times New Roman" panose="02020603050405020304" pitchFamily="18" charset="0"/>
              </a:rPr>
              <a:t> гипотезы). То есть это то, что является общим для всех ее теорий. Это метафизика программы: наиболее общие представления о реальности, которую описывают входящие в программу теории; основные законы взаимодействия элементов этой реальности; главные методологические принципы, связанные с этой программой.</a:t>
            </a:r>
          </a:p>
          <a:p>
            <a:pPr algn="just"/>
            <a:r>
              <a:rPr lang="ru-RU" dirty="0" smtClean="0">
                <a:latin typeface="Times New Roman" panose="02020603050405020304" pitchFamily="18" charset="0"/>
                <a:cs typeface="Times New Roman" panose="02020603050405020304" pitchFamily="18" charset="0"/>
              </a:rPr>
              <a:t>«Негативная эвристика» - составляет совокупность вспомогательных гипотез, которые предохраняют ее ядро от фальсификации, от опровергающих фактов.</a:t>
            </a:r>
          </a:p>
          <a:p>
            <a:pPr algn="just"/>
            <a:r>
              <a:rPr lang="ru-RU" dirty="0" smtClean="0">
                <a:latin typeface="Times New Roman" panose="02020603050405020304" pitchFamily="18" charset="0"/>
                <a:cs typeface="Times New Roman" panose="02020603050405020304" pitchFamily="18" charset="0"/>
              </a:rPr>
              <a:t>«Позитивная эвристика» представляет собой стратегию выбора первоочередных проблем и задач, которые должны решать ученые. Наличие позитивной эвристики позволяет определенное время игнорировать критику и аномалии и заниматься конструктивными исследованиями. Обладая такой стратегией, ученые вправе заявлять, что они еще доберутся до непонятных и потенциально опровергающих программу фактов и что их существование не является поводом для отказа от программы.</a:t>
            </a:r>
          </a:p>
          <a:p>
            <a:pPr algn="just"/>
            <a:r>
              <a:rPr lang="ru-RU" dirty="0" smtClean="0">
                <a:latin typeface="Times New Roman" panose="02020603050405020304" pitchFamily="18" charset="0"/>
                <a:cs typeface="Times New Roman" panose="02020603050405020304" pitchFamily="18" charset="0"/>
              </a:rPr>
              <a:t>По характеристике </a:t>
            </a:r>
            <a:r>
              <a:rPr lang="ru-RU" dirty="0" err="1" smtClean="0">
                <a:latin typeface="Times New Roman" panose="02020603050405020304" pitchFamily="18" charset="0"/>
                <a:cs typeface="Times New Roman" panose="02020603050405020304" pitchFamily="18" charset="0"/>
              </a:rPr>
              <a:t>Лакатоса</a:t>
            </a:r>
            <a:r>
              <a:rPr lang="ru-RU" dirty="0" smtClean="0">
                <a:latin typeface="Times New Roman" panose="02020603050405020304" pitchFamily="18" charset="0"/>
                <a:cs typeface="Times New Roman" panose="02020603050405020304" pitchFamily="18" charset="0"/>
              </a:rPr>
              <a:t>, исследовательские программы являются величайшими научными достижениями и их можно оценивать на основе прогрессивного или регрессивного сдвига проблем. Программа прогрессирует, пока наличие жесткого ядра позволяет формулировать все новые и новые гипотезы “защитного слоя”. Когда продуцирование таких гипотез ослабевает и оказывается невозможным объяснить новые, а тем более адаптировать аномальные факты, наступает регрессивная стадия развития.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3513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Т.е. в первом случае ее теоретическое развитие приводит к предсказанию новых фактов. Во втором программа лишь объясняет новые факты, предсказанные конкурирующей программой либо открытые случайно. Исследовательская программа испытывает тем большие трудности, чем больше прогрессирует ее конкурент, и наоборот если исследовательская программа объясняет больше, нежели конкурирующая, то она вытесняет последнюю из оборота сообщества. Это связано с тем, что предсказываемые одной программой факты всегда являются аномалиями для другой. </a:t>
            </a:r>
          </a:p>
          <a:p>
            <a:pPr algn="just"/>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считает, что ученые могут рационально оценивать возможности программы и решать вопрос о продолжении или отказе от участия в ней (в отличие от Куна, для которого такое решение представляет собой иррациональный акт веры).</a:t>
            </a:r>
          </a:p>
          <a:p>
            <a:pPr algn="just"/>
            <a:r>
              <a:rPr lang="ru-RU" dirty="0" smtClean="0">
                <a:latin typeface="Times New Roman" panose="02020603050405020304" pitchFamily="18" charset="0"/>
                <a:cs typeface="Times New Roman" panose="02020603050405020304" pitchFamily="18" charset="0"/>
              </a:rPr>
              <a:t>Заключение</a:t>
            </a:r>
          </a:p>
          <a:p>
            <a:pPr algn="just"/>
            <a:r>
              <a:rPr lang="ru-RU" dirty="0" smtClean="0">
                <a:latin typeface="Times New Roman" panose="02020603050405020304" pitchFamily="18" charset="0"/>
                <a:cs typeface="Times New Roman" panose="02020603050405020304" pitchFamily="18" charset="0"/>
              </a:rPr>
              <a:t>Интерпретация процесса развития науки в концепции И. </a:t>
            </a:r>
            <a:r>
              <a:rPr lang="ru-RU" dirty="0" err="1" smtClean="0">
                <a:latin typeface="Times New Roman" panose="02020603050405020304" pitchFamily="18" charset="0"/>
                <a:cs typeface="Times New Roman" panose="02020603050405020304" pitchFamily="18" charset="0"/>
              </a:rPr>
              <a:t>Лакатоса</a:t>
            </a:r>
            <a:r>
              <a:rPr lang="ru-RU" dirty="0" smtClean="0">
                <a:latin typeface="Times New Roman" panose="02020603050405020304" pitchFamily="18" charset="0"/>
                <a:cs typeface="Times New Roman" panose="02020603050405020304" pitchFamily="18" charset="0"/>
              </a:rPr>
              <a:t> очень близка к позиции Т. Куна. Они рассматривают процесс развития науки как единство рациональных и иррациональных моментов. Для обозначения </a:t>
            </a:r>
            <a:r>
              <a:rPr lang="ru-RU" dirty="0" err="1" smtClean="0">
                <a:latin typeface="Times New Roman" panose="02020603050405020304" pitchFamily="18" charset="0"/>
                <a:cs typeface="Times New Roman" panose="02020603050405020304" pitchFamily="18" charset="0"/>
              </a:rPr>
              <a:t>метатеоретического</a:t>
            </a:r>
            <a:r>
              <a:rPr lang="ru-RU" dirty="0" smtClean="0">
                <a:latin typeface="Times New Roman" panose="02020603050405020304" pitchFamily="18" charset="0"/>
                <a:cs typeface="Times New Roman" panose="02020603050405020304" pitchFamily="18" charset="0"/>
              </a:rPr>
              <a:t> уровня науки Т. Куном было введено понятие «парадигма». Парадигма – это признанные всеми научные достижения, которые определяют модели постановки научных проблем и способы их решения, являются источником методов, проблемных ситуаций, стандартов решения задач. На уровне парадигмы формируются основные нормы отграничения научного знания от ненаучного. В результате смены парадигм происходит смена стандартов научности. Теории, сформулированные в разных парадигмах, не могут быть сопоставлены, поскольку опираются на разные стандарты научности и рациональности. И. </a:t>
            </a:r>
            <a:r>
              <a:rPr lang="ru-RU" dirty="0" err="1" smtClean="0">
                <a:latin typeface="Times New Roman" panose="02020603050405020304" pitchFamily="18" charset="0"/>
                <a:cs typeface="Times New Roman" panose="02020603050405020304" pitchFamily="18" charset="0"/>
              </a:rPr>
              <a:t>Лакатос</a:t>
            </a:r>
            <a:r>
              <a:rPr lang="ru-RU" dirty="0" smtClean="0">
                <a:latin typeface="Times New Roman" panose="02020603050405020304" pitchFamily="18" charset="0"/>
                <a:cs typeface="Times New Roman" panose="02020603050405020304" pitchFamily="18" charset="0"/>
              </a:rPr>
              <a:t> связывает проблему отграничения научных теорий от ненаучных с проблемой удовлетворительной методологии. Каждой методологической концепции соответствует своя теория научной рациональности и своя научно-исследовательская программа, считает он. В концепции И. </a:t>
            </a:r>
            <a:r>
              <a:rPr lang="ru-RU" dirty="0" err="1" smtClean="0">
                <a:latin typeface="Times New Roman" panose="02020603050405020304" pitchFamily="18" charset="0"/>
                <a:cs typeface="Times New Roman" panose="02020603050405020304" pitchFamily="18" charset="0"/>
              </a:rPr>
              <a:t>Лакатоса</a:t>
            </a:r>
            <a:r>
              <a:rPr lang="ru-RU" dirty="0" smtClean="0">
                <a:latin typeface="Times New Roman" panose="02020603050405020304" pitchFamily="18" charset="0"/>
                <a:cs typeface="Times New Roman" panose="02020603050405020304" pitchFamily="18" charset="0"/>
              </a:rPr>
              <a:t> научность кроме опыта и логики предполагает ряд содержательных установок, которые входят в ядро исследовательской программы. Понятие научности перестаёт ассоциироваться с соответствием строгим формально-логическим стандартам. Проблема отграничения научного знания от ненаучного приобретает новый характер: для её решения необходимо обратиться к содержательным критериям, которые не являются доопытными и меняются вместе с развитием знания.</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9034943"/>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16</TotalTime>
  <Words>2577</Words>
  <Application>Microsoft Office PowerPoint</Application>
  <PresentationFormat>Широкоэкранный</PresentationFormat>
  <Paragraphs>62</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Calibri</vt:lpstr>
      <vt:lpstr>Calibri Light</vt:lpstr>
      <vt:lpstr>Times New Roman</vt:lpstr>
      <vt:lpstr>Ретро</vt:lpstr>
      <vt:lpstr>Закономерности и модели развития науки Теоретические модели развития науки  Т. Куна и И. Локатоса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Закономерности и модели развития науки</dc:title>
  <dc:creator>usewr</dc:creator>
  <cp:lastModifiedBy>usewr</cp:lastModifiedBy>
  <cp:revision>4</cp:revision>
  <dcterms:created xsi:type="dcterms:W3CDTF">2020-10-31T08:24:31Z</dcterms:created>
  <dcterms:modified xsi:type="dcterms:W3CDTF">2020-11-17T10:34:02Z</dcterms:modified>
</cp:coreProperties>
</file>